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2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www.terabyteshop.com.br/produto/8869/water-cooler-corsair-hydro-series-h115i-pro-rgb-cw-9060032-ww-intelam4-ryze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grandeeletro.com.br/informatica/gabinetes/gabinete-gamer-starting-sm-gbg1316-sumay-preto/" TargetMode="External"/><Relationship Id="rId5" Type="http://schemas.openxmlformats.org/officeDocument/2006/relationships/hyperlink" Target="https://www.magazineluiza.com.br/gabinete-gamer-pcyes-alpha-cubo-alptrgb2fcv-vidro-temperado/p/hddh17ef7a/in/gbpc/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blog.waz.com.br/wp-content/uploads/2017/01/coolers-dissipadores.jpg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blog.waz.com.br/wp-content/uploads/2017/01/62580_1449843447_g.jpg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blog.waz.com.br/wp-content/uploads/2017/01/watercooler-corsair-hydro-series-h105-cw-9060016-ww_18397.jpg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niax.com.br/novidades/a-importancia-de-um-bom-gabinete-para-o-computador/" TargetMode="External"/><Relationship Id="rId2" Type="http://schemas.openxmlformats.org/officeDocument/2006/relationships/hyperlink" Target="http://www.eniax.com.br/novidades/3-dicas-para-usar-o-google-a-favor-do-seu-negocio/?utm_source=blog&amp;utm_campaign=rc_blogpost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niax.com.br/novidades/a-importancia-de-um-bom-gabinete-para-o-computador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niax.com.br/novidades/a-importancia-de-um-bom-gabinete-para-o-computador/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gabinetebanheiro.blogspot.com/2015/05/gabinete-horizontal-para-pc.html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miranda.com.br/lojas/2057/img/interno/prd_176485_p_36565.png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images.tcdn.com.br/img/img_prod/740836/computador_sff_concordia_processador_core_i5_memoria_4gb_ssd_120gb_3727_1_20200819164313.jpg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3167" y="864503"/>
            <a:ext cx="7025666" cy="1743456"/>
          </a:xfrm>
        </p:spPr>
        <p:txBody>
          <a:bodyPr>
            <a:noAutofit/>
          </a:bodyPr>
          <a:lstStyle/>
          <a:p>
            <a:r>
              <a:rPr lang="pt-BR" sz="60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60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60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refrigeração.</a:t>
            </a:r>
            <a:br>
              <a:rPr lang="pt-BR" sz="60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6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 | P</a:t>
            </a:r>
            <a:r>
              <a:rPr lang="pt-BR" sz="14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ROFESSOR</a:t>
            </a:r>
            <a:r>
              <a:rPr lang="pt-BR" sz="16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: </a:t>
            </a:r>
            <a:r>
              <a:rPr lang="pt-BR" sz="14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</a:t>
            </a:r>
            <a:r>
              <a:rPr lang="pt-BR" sz="12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ÁBIO</a:t>
            </a:r>
            <a:r>
              <a:rPr lang="pt-BR" sz="14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pt-BR" sz="12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</a:t>
            </a:r>
            <a:r>
              <a:rPr lang="pt-BR" sz="14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S</a:t>
            </a:r>
            <a:r>
              <a:rPr lang="pt-BR" sz="12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Á.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AE24784-7965-4BD4-B117-D2C5B17BC82B}"/>
              </a:ext>
            </a:extLst>
          </p:cNvPr>
          <p:cNvSpPr/>
          <p:nvPr/>
        </p:nvSpPr>
        <p:spPr>
          <a:xfrm>
            <a:off x="-620890" y="2841068"/>
            <a:ext cx="5056675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b="1" spc="50" dirty="0">
                <a:ln w="0"/>
                <a:solidFill>
                  <a:srgbClr val="FFC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PARTICIPANTES GRUPO 2</a:t>
            </a:r>
          </a:p>
          <a:p>
            <a:pPr algn="ctr"/>
            <a:r>
              <a:rPr lang="pt-BR" b="1" spc="50" dirty="0">
                <a:ln w="0"/>
                <a:solidFill>
                  <a:srgbClr val="FFC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Edição de Slides.</a:t>
            </a:r>
          </a:p>
          <a:p>
            <a:pPr algn="ctr"/>
            <a:r>
              <a:rPr lang="pt-BR" b="1" cap="none" spc="50" dirty="0">
                <a:ln w="0"/>
                <a:solidFill>
                  <a:schemeClr val="tx1">
                    <a:lumMod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Cla</a:t>
            </a:r>
            <a:r>
              <a:rPr lang="pt-BR" b="1" spc="50" dirty="0">
                <a:ln w="0"/>
                <a:solidFill>
                  <a:schemeClr val="tx1">
                    <a:lumMod val="9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udinei P. Gomes JR.</a:t>
            </a:r>
          </a:p>
          <a:p>
            <a:pPr algn="ctr"/>
            <a:endParaRPr lang="pt-BR" b="1" spc="50" dirty="0">
              <a:ln w="0"/>
              <a:solidFill>
                <a:srgbClr val="FFC00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pt-BR" b="1" spc="50" dirty="0">
                <a:ln w="0"/>
                <a:solidFill>
                  <a:srgbClr val="FFC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Pesquisas/Texto.</a:t>
            </a:r>
          </a:p>
          <a:p>
            <a:pPr algn="ctr"/>
            <a:r>
              <a:rPr lang="pt-BR" b="1" cap="none" spc="50" dirty="0">
                <a:ln w="0"/>
                <a:solidFill>
                  <a:schemeClr val="tx1">
                    <a:lumMod val="8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Luis Eduardo </a:t>
            </a:r>
            <a:r>
              <a:rPr lang="pt-BR" b="1" spc="50" dirty="0">
                <a:ln w="0"/>
                <a:solidFill>
                  <a:schemeClr val="tx1">
                    <a:lumMod val="8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Ferraz</a:t>
            </a:r>
            <a:r>
              <a:rPr lang="pt-BR" b="1" cap="none" spc="50" dirty="0">
                <a:ln w="0"/>
                <a:solidFill>
                  <a:schemeClr val="tx1">
                    <a:lumMod val="8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.</a:t>
            </a:r>
          </a:p>
          <a:p>
            <a:pPr algn="ctr"/>
            <a:r>
              <a:rPr lang="pt-BR" b="1" spc="50" dirty="0">
                <a:ln w="0"/>
                <a:solidFill>
                  <a:schemeClr val="tx1">
                    <a:lumMod val="8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Mateus Morch.</a:t>
            </a:r>
          </a:p>
          <a:p>
            <a:pPr algn="ctr"/>
            <a:endParaRPr lang="pt-BR" b="1" spc="50" dirty="0">
              <a:ln w="0"/>
              <a:solidFill>
                <a:srgbClr val="FFC00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pt-BR" b="1" cap="none" spc="50" dirty="0">
                <a:ln w="0"/>
                <a:solidFill>
                  <a:srgbClr val="FFC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Apresentadores.</a:t>
            </a:r>
          </a:p>
          <a:p>
            <a:pPr algn="ctr"/>
            <a:r>
              <a:rPr lang="pt-BR" b="1" cap="none" spc="50" dirty="0">
                <a:ln w="0"/>
                <a:solidFill>
                  <a:schemeClr val="tx1">
                    <a:lumMod val="8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Victor Targino Barreto.</a:t>
            </a:r>
            <a:endParaRPr lang="pt-BR" b="1" spc="50" dirty="0">
              <a:ln w="0"/>
              <a:solidFill>
                <a:schemeClr val="tx1">
                  <a:lumMod val="8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pt-BR" b="1" spc="50" dirty="0">
                <a:ln w="0"/>
                <a:solidFill>
                  <a:schemeClr val="tx1">
                    <a:lumMod val="8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Ádriel Dias</a:t>
            </a:r>
            <a:r>
              <a:rPr lang="pt-BR" b="1" cap="none" spc="50" dirty="0">
                <a:ln w="0"/>
                <a:solidFill>
                  <a:schemeClr val="tx1">
                    <a:lumMod val="8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.</a:t>
            </a:r>
          </a:p>
          <a:p>
            <a:pPr algn="ctr"/>
            <a:r>
              <a:rPr lang="pt-BR" b="1" spc="50" dirty="0">
                <a:ln w="0"/>
                <a:solidFill>
                  <a:schemeClr val="tx1">
                    <a:lumMod val="8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Vinicius N. Cambui Silva.</a:t>
            </a:r>
            <a:r>
              <a:rPr lang="pt-BR" b="1" cap="none" spc="50" dirty="0">
                <a:ln w="0"/>
                <a:solidFill>
                  <a:schemeClr val="tx1">
                    <a:lumMod val="8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 </a:t>
            </a:r>
          </a:p>
          <a:p>
            <a:endParaRPr lang="pt-BR" sz="2400" b="1" cap="none" spc="50" dirty="0">
              <a:ln w="0"/>
              <a:solidFill>
                <a:srgbClr val="FFC00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16329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5033850" y="-44082"/>
            <a:ext cx="2600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1/15 – Apresentação</a:t>
            </a:r>
            <a:r>
              <a:rPr lang="pt-BR" u="sng" dirty="0">
                <a:solidFill>
                  <a:schemeClr val="bg1"/>
                </a:solidFill>
              </a:rPr>
              <a:t>.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179BB89-2EAE-4ED6-89F0-3EA497801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446" y="2990676"/>
            <a:ext cx="2697729" cy="3369463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23602FD1-C812-4E66-93CD-4018DC5DF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8833" y="5150547"/>
            <a:ext cx="2387884" cy="1163197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76E582E7-6D9F-48B9-9DFF-58D2534FC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6415965" y="3191292"/>
            <a:ext cx="3416271" cy="3280807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063ABE5E-8ED9-4CE5-934B-5B320170D6FE}"/>
              </a:ext>
            </a:extLst>
          </p:cNvPr>
          <p:cNvSpPr txBox="1"/>
          <p:nvPr/>
        </p:nvSpPr>
        <p:spPr>
          <a:xfrm>
            <a:off x="-146957" y="6550411"/>
            <a:ext cx="702307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dirty="0"/>
              <a:t>      Imagens: 	 </a:t>
            </a:r>
            <a:r>
              <a:rPr lang="pt-BR" sz="500" dirty="0">
                <a:hlinkClick r:id="rId5"/>
              </a:rPr>
              <a:t>https://www.magazineluiza.com.br/gabinete-gamer-pcyes-alpha-cubo-alptrgb2fcv-vidro-temperado/p/hddh17ef7a/in/gbpc/</a:t>
            </a:r>
            <a:endParaRPr lang="pt-BR" sz="500" dirty="0"/>
          </a:p>
          <a:p>
            <a:r>
              <a:rPr lang="pt-BR" sz="500" dirty="0"/>
              <a:t>	 </a:t>
            </a:r>
            <a:r>
              <a:rPr lang="pt-BR" sz="500" dirty="0">
                <a:hlinkClick r:id="rId6"/>
              </a:rPr>
              <a:t>https://www.grandeeletro.com.br/informatica/gabinetes/gabinete-gamer-starting-sm-gbg1316-sumay-preto/</a:t>
            </a:r>
            <a:endParaRPr lang="pt-BR" sz="500" dirty="0"/>
          </a:p>
          <a:p>
            <a:r>
              <a:rPr lang="pt-BR" sz="500" dirty="0"/>
              <a:t>	 </a:t>
            </a:r>
            <a:r>
              <a:rPr lang="pt-BR" sz="500" dirty="0">
                <a:hlinkClick r:id="rId7"/>
              </a:rPr>
              <a:t>https://www.terabyteshop.com.br/produto/8869/water-cooler-corsair-hydro-series-h115i-pro-rgb-cw-9060032-ww-intelam4-ryzen</a:t>
            </a:r>
            <a:endParaRPr lang="pt-BR" sz="500" dirty="0"/>
          </a:p>
          <a:p>
            <a:endParaRPr lang="pt-BR" sz="800" dirty="0"/>
          </a:p>
          <a:p>
            <a:endParaRPr lang="pt-BR" sz="800" dirty="0"/>
          </a:p>
        </p:txBody>
      </p:sp>
    </p:spTree>
    <p:extLst>
      <p:ext uri="{BB962C8B-B14F-4D97-AF65-F5344CB8AC3E}">
        <p14:creationId xmlns:p14="http://schemas.microsoft.com/office/powerpoint/2010/main" val="4208540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4546537" y="-44082"/>
            <a:ext cx="3098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9/15 – Inicio Refrigeração!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1ABA92B-27CA-4DDE-94D9-733BB60FD01F}"/>
              </a:ext>
            </a:extLst>
          </p:cNvPr>
          <p:cNvSpPr txBox="1"/>
          <p:nvPr/>
        </p:nvSpPr>
        <p:spPr>
          <a:xfrm>
            <a:off x="2314072" y="2939412"/>
            <a:ext cx="7563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i="0" dirty="0">
                <a:effectLst/>
                <a:latin typeface="Open Sans" panose="020B0606030504020204" pitchFamily="34" charset="0"/>
              </a:rPr>
              <a:t>O </a:t>
            </a:r>
            <a:r>
              <a:rPr lang="pt-BR" dirty="0">
                <a:latin typeface="Open Sans" panose="020B0606030504020204" pitchFamily="34" charset="0"/>
              </a:rPr>
              <a:t>processador</a:t>
            </a:r>
            <a:r>
              <a:rPr lang="pt-BR" b="0" i="0" dirty="0">
                <a:effectLst/>
                <a:latin typeface="Open Sans" panose="020B0606030504020204" pitchFamily="34" charset="0"/>
              </a:rPr>
              <a:t> realiza milhões de cálculos por segundo.</a:t>
            </a:r>
          </a:p>
          <a:p>
            <a:pPr algn="ctr"/>
            <a:r>
              <a:rPr lang="pt-BR" dirty="0"/>
              <a:t>Para evitar a queima ou possíveis danos ao componente, é preciso resfriá-lo. O item-chave nessa hora é o cooler (palavra do inglês que significa “refrigerador”).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4CE66A6-2FE7-4427-88D9-6BA187E4B7D7}"/>
              </a:ext>
            </a:extLst>
          </p:cNvPr>
          <p:cNvSpPr txBox="1"/>
          <p:nvPr/>
        </p:nvSpPr>
        <p:spPr>
          <a:xfrm>
            <a:off x="4666852" y="2458195"/>
            <a:ext cx="3098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C000"/>
                </a:solidFill>
              </a:rPr>
              <a:t>Cooler x Processador!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761DA6B-FB25-4F29-B861-66C72E732292}"/>
              </a:ext>
            </a:extLst>
          </p:cNvPr>
          <p:cNvSpPr txBox="1"/>
          <p:nvPr/>
        </p:nvSpPr>
        <p:spPr>
          <a:xfrm>
            <a:off x="4147345" y="1414318"/>
            <a:ext cx="4286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A IMPORTÂNCIA DO COOLER.</a:t>
            </a:r>
          </a:p>
        </p:txBody>
      </p:sp>
    </p:spTree>
    <p:extLst>
      <p:ext uri="{BB962C8B-B14F-4D97-AF65-F5344CB8AC3E}">
        <p14:creationId xmlns:p14="http://schemas.microsoft.com/office/powerpoint/2010/main" val="173801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3769081" y="-44082"/>
            <a:ext cx="4653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10/15 – Outros Benefícios de um Cooler!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94FC114-F99B-4C9C-A633-68574E37D8B1}"/>
              </a:ext>
            </a:extLst>
          </p:cNvPr>
          <p:cNvSpPr txBox="1"/>
          <p:nvPr/>
        </p:nvSpPr>
        <p:spPr>
          <a:xfrm>
            <a:off x="2434387" y="2383395"/>
            <a:ext cx="7323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FFC000"/>
                </a:solidFill>
              </a:rPr>
              <a:t>A influência na Refrigeração</a:t>
            </a:r>
          </a:p>
          <a:p>
            <a:pPr algn="ctr"/>
            <a:endParaRPr lang="pt-BR" dirty="0">
              <a:solidFill>
                <a:srgbClr val="FFC000"/>
              </a:solidFill>
            </a:endParaRPr>
          </a:p>
          <a:p>
            <a:pPr algn="ctr"/>
            <a:r>
              <a:rPr lang="pt-BR" dirty="0"/>
              <a:t>Os computadores contam com pelo menos dois coolers. Um deles serve para resfriar o processador e outro para remover o calor da fonte de alimentação. Eles são utilizados para resfriar placas de vídeo, discos rígidos e outros itens.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D1E76BD-16B9-499D-8B82-862BEE2EFF1B}"/>
              </a:ext>
            </a:extLst>
          </p:cNvPr>
          <p:cNvSpPr txBox="1"/>
          <p:nvPr/>
        </p:nvSpPr>
        <p:spPr>
          <a:xfrm>
            <a:off x="7106653" y="6568666"/>
            <a:ext cx="5085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" dirty="0" err="1"/>
              <a:t>Fonte:</a:t>
            </a:r>
            <a:r>
              <a:rPr lang="pt-BR" sz="500" u="sng" dirty="0" err="1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pt-BR" sz="500" u="sng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://www.belhardinformatica.com.br/loja/</a:t>
            </a:r>
            <a:r>
              <a:rPr lang="pt-BR" sz="500" u="sng" dirty="0" err="1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noticia.php?loja</a:t>
            </a:r>
            <a:r>
              <a:rPr lang="pt-BR" sz="500" u="sng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=710794&amp;id=1#:~:</a:t>
            </a:r>
            <a:r>
              <a:rPr lang="pt-BR" sz="500" u="sng" dirty="0" err="1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text</a:t>
            </a:r>
            <a:r>
              <a:rPr lang="pt-BR" sz="500" u="sng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=O%20processador%20realiza%20milhões%20de%20cálculos%20por%20segundo.&amp;text=Uma%20solução%20de%20arrefecimento%20é,durante%20o%20processamento%20de%20dados</a:t>
            </a:r>
            <a:r>
              <a:rPr lang="pt-BR" sz="500" u="sng" dirty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pt-BR" sz="500" dirty="0">
              <a:solidFill>
                <a:srgbClr val="FFC000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7D22EB1-D670-4844-8D6B-1BFC728C103B}"/>
              </a:ext>
            </a:extLst>
          </p:cNvPr>
          <p:cNvSpPr txBox="1"/>
          <p:nvPr/>
        </p:nvSpPr>
        <p:spPr>
          <a:xfrm>
            <a:off x="4508045" y="1502372"/>
            <a:ext cx="3175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A UTILIZAÇÃO DO COOLER.</a:t>
            </a:r>
          </a:p>
        </p:txBody>
      </p:sp>
    </p:spTree>
    <p:extLst>
      <p:ext uri="{BB962C8B-B14F-4D97-AF65-F5344CB8AC3E}">
        <p14:creationId xmlns:p14="http://schemas.microsoft.com/office/powerpoint/2010/main" val="1614263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4509668" y="-44082"/>
            <a:ext cx="3172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11/15 – Refrigeração a AR!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D1E76BD-16B9-499D-8B82-862BEE2EFF1B}"/>
              </a:ext>
            </a:extLst>
          </p:cNvPr>
          <p:cNvSpPr txBox="1"/>
          <p:nvPr/>
        </p:nvSpPr>
        <p:spPr>
          <a:xfrm>
            <a:off x="9090574" y="6583549"/>
            <a:ext cx="508534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" dirty="0"/>
              <a:t>Fonte :</a:t>
            </a:r>
            <a:r>
              <a:rPr lang="pt-BR" sz="60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https://blog.waz.com.br/wp-content/uploads/2017/01/coolers-dissipadores.jpg</a:t>
            </a:r>
            <a:r>
              <a:rPr lang="pt-BR" sz="500" u="sng" dirty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pt-BR" sz="500" dirty="0">
              <a:solidFill>
                <a:srgbClr val="FFC000"/>
              </a:solidFill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CCDC626-B081-42B4-AB9F-8B1F91671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5583" y="1675038"/>
            <a:ext cx="3507924" cy="3507924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377B9EF7-9031-4702-904F-80F04CB81138}"/>
              </a:ext>
            </a:extLst>
          </p:cNvPr>
          <p:cNvSpPr txBox="1"/>
          <p:nvPr/>
        </p:nvSpPr>
        <p:spPr>
          <a:xfrm>
            <a:off x="717359" y="2551837"/>
            <a:ext cx="61814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Coolers Dissipadores</a:t>
            </a:r>
          </a:p>
          <a:p>
            <a:pPr algn="ctr"/>
            <a:endParaRPr lang="pt-BR" sz="1800" dirty="0">
              <a:solidFill>
                <a:srgbClr val="FFC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pt-BR" dirty="0"/>
              <a:t>União com os dissipadores passivos, com a dissipação de calor melhorada, graças à adição de um ventilador soprando ar de modo contínuo. O mais utilizados nas máquinas.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165E0B35-1FE7-4D6C-9574-061407D4A411}"/>
              </a:ext>
            </a:extLst>
          </p:cNvPr>
          <p:cNvSpPr txBox="1"/>
          <p:nvPr/>
        </p:nvSpPr>
        <p:spPr>
          <a:xfrm>
            <a:off x="4336334" y="1155030"/>
            <a:ext cx="3345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MODELOS DE COOLERS.</a:t>
            </a:r>
          </a:p>
        </p:txBody>
      </p:sp>
    </p:spTree>
    <p:extLst>
      <p:ext uri="{BB962C8B-B14F-4D97-AF65-F5344CB8AC3E}">
        <p14:creationId xmlns:p14="http://schemas.microsoft.com/office/powerpoint/2010/main" val="4195036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4004616" y="-37238"/>
            <a:ext cx="4009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12/15 – </a:t>
            </a:r>
            <a:r>
              <a:rPr lang="en-US" dirty="0">
                <a:solidFill>
                  <a:schemeClr val="bg1"/>
                </a:solidFill>
              </a:rPr>
              <a:t>Cooler a AR C/ Heat-pipe</a:t>
            </a:r>
            <a:r>
              <a:rPr lang="pt-BR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D1E76BD-16B9-499D-8B82-862BEE2EFF1B}"/>
              </a:ext>
            </a:extLst>
          </p:cNvPr>
          <p:cNvSpPr txBox="1"/>
          <p:nvPr/>
        </p:nvSpPr>
        <p:spPr>
          <a:xfrm>
            <a:off x="9082410" y="6656334"/>
            <a:ext cx="508534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" dirty="0"/>
              <a:t>Fonte :</a:t>
            </a:r>
            <a:r>
              <a:rPr lang="pt-BR" sz="60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https://blog.waz.com.br/wp-content/uploads/2017/01/62580_1449843447_g.jpg</a:t>
            </a:r>
            <a:r>
              <a:rPr lang="pt-BR" sz="600" u="sng" dirty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pt-BR" sz="600" dirty="0">
              <a:solidFill>
                <a:srgbClr val="FFC000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77B9EF7-9031-4702-904F-80F04CB81138}"/>
              </a:ext>
            </a:extLst>
          </p:cNvPr>
          <p:cNvSpPr txBox="1"/>
          <p:nvPr/>
        </p:nvSpPr>
        <p:spPr>
          <a:xfrm>
            <a:off x="366877" y="2602038"/>
            <a:ext cx="72754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>
                <a:solidFill>
                  <a:srgbClr val="FFC0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AR C/ HEAT-PIPE</a:t>
            </a:r>
          </a:p>
          <a:p>
            <a:pPr algn="ctr"/>
            <a:r>
              <a:rPr lang="pt-BR" sz="1800" dirty="0">
                <a:solidFill>
                  <a:srgbClr val="FFC0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pt-BR" dirty="0">
                <a:latin typeface="+mj-lt"/>
              </a:rPr>
              <a:t>Tradução direta, “heat pipe” significa “tubo de calor” e se refere aos tubos de cobre presentes na base do dissipador, dentro desses tubos, existe um líquido refrigerante que ajuda a dissipar a energia gerada pelo processador.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165E0B35-1FE7-4D6C-9574-061407D4A411}"/>
              </a:ext>
            </a:extLst>
          </p:cNvPr>
          <p:cNvSpPr txBox="1"/>
          <p:nvPr/>
        </p:nvSpPr>
        <p:spPr>
          <a:xfrm>
            <a:off x="4336334" y="1155030"/>
            <a:ext cx="3345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MODELOS DE COOLERS.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46B596D-19C2-4E3C-B8D2-B4A9E4FD7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1920" y="1767739"/>
            <a:ext cx="3502523" cy="35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87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4685197" y="-44082"/>
            <a:ext cx="2821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13/15 – </a:t>
            </a:r>
            <a:r>
              <a:rPr lang="en-US" dirty="0">
                <a:solidFill>
                  <a:schemeClr val="bg1"/>
                </a:solidFill>
              </a:rPr>
              <a:t>WATERCOOLER</a:t>
            </a:r>
            <a:r>
              <a:rPr lang="pt-BR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D1E76BD-16B9-499D-8B82-862BEE2EFF1B}"/>
              </a:ext>
            </a:extLst>
          </p:cNvPr>
          <p:cNvSpPr txBox="1"/>
          <p:nvPr/>
        </p:nvSpPr>
        <p:spPr>
          <a:xfrm>
            <a:off x="8478253" y="6533870"/>
            <a:ext cx="5085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" dirty="0"/>
              <a:t>Fonte :</a:t>
            </a:r>
            <a:r>
              <a:rPr lang="pt-BR" sz="180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 </a:t>
            </a:r>
            <a:r>
              <a:rPr lang="pt-BR" sz="50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https://blog.waz.com.br/wp-content/uploads/2017/01/watercooler-corsair-hydro-series-h105-cw-9060016-ww_18397.jpg</a:t>
            </a:r>
            <a:endParaRPr lang="pt-BR" sz="5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pt-BR" sz="600" u="sng" dirty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pt-BR" sz="600" dirty="0">
              <a:solidFill>
                <a:srgbClr val="FFC000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77B9EF7-9031-4702-904F-80F04CB81138}"/>
              </a:ext>
            </a:extLst>
          </p:cNvPr>
          <p:cNvSpPr txBox="1"/>
          <p:nvPr/>
        </p:nvSpPr>
        <p:spPr>
          <a:xfrm>
            <a:off x="222901" y="2568652"/>
            <a:ext cx="78382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>
                <a:solidFill>
                  <a:srgbClr val="FFC0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COOLER C/ REFRIGERAÇÃO LÍQUIDA (WATERCOOLER)</a:t>
            </a:r>
          </a:p>
          <a:p>
            <a:pPr algn="ctr"/>
            <a:r>
              <a:rPr lang="pt-BR" sz="1800" dirty="0">
                <a:solidFill>
                  <a:srgbClr val="FFC0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pt-BR" dirty="0">
                <a:latin typeface="+mj-lt"/>
              </a:rPr>
              <a:t>Em casos mais extremos, é onde entra os coolers refrigerados por líquido.</a:t>
            </a:r>
          </a:p>
          <a:p>
            <a:pPr algn="ctr"/>
            <a:r>
              <a:rPr lang="pt-BR" dirty="0">
                <a:latin typeface="+mj-lt"/>
              </a:rPr>
              <a:t>Um watercooler basicamente utiliza uma bomba integrada em um bloco, um dissipador, um radiador e mangueiras para a passagem do fluído.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165E0B35-1FE7-4D6C-9574-061407D4A411}"/>
              </a:ext>
            </a:extLst>
          </p:cNvPr>
          <p:cNvSpPr txBox="1"/>
          <p:nvPr/>
        </p:nvSpPr>
        <p:spPr>
          <a:xfrm>
            <a:off x="4336334" y="1155030"/>
            <a:ext cx="3345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MODELOS DE COOLERS.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4AFC1EA-8350-4F16-8487-CD22B2557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9985" y="1736558"/>
            <a:ext cx="3872597" cy="387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61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3688931" y="-44082"/>
            <a:ext cx="4814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14/15 – </a:t>
            </a:r>
            <a:r>
              <a:rPr lang="en-US" dirty="0">
                <a:solidFill>
                  <a:schemeClr val="bg1"/>
                </a:solidFill>
              </a:rPr>
              <a:t>Como ter uma boa refrigeração</a:t>
            </a:r>
            <a:r>
              <a:rPr lang="pt-BR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938BCB0-216F-4BE1-B108-88776B9C1EAD}"/>
              </a:ext>
            </a:extLst>
          </p:cNvPr>
          <p:cNvSpPr txBox="1"/>
          <p:nvPr/>
        </p:nvSpPr>
        <p:spPr>
          <a:xfrm>
            <a:off x="2495837" y="1866328"/>
            <a:ext cx="7178842" cy="312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DICAS PARA </a:t>
            </a:r>
            <a:r>
              <a:rPr lang="pt-BR" sz="2000" dirty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MELHORAR</a:t>
            </a:r>
            <a:r>
              <a:rPr lang="pt-B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pt-BR" sz="2000" dirty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REFRIGERAÇÃO</a:t>
            </a:r>
            <a:r>
              <a:rPr lang="pt-B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 SUA </a:t>
            </a:r>
            <a:r>
              <a:rPr lang="pt-BR" sz="2000" dirty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MÁQUINA: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1° Mantenha as ventoinhas (FANs) limpas.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2° Instale o maior número de ventoinhas possível.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3° Atenção para a pasta térmica.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4° Invista num bom cooler.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11463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3109" y="686419"/>
            <a:ext cx="3205312" cy="904302"/>
          </a:xfrm>
        </p:spPr>
        <p:txBody>
          <a:bodyPr>
            <a:noAutofit/>
          </a:bodyPr>
          <a:lstStyle/>
          <a:p>
            <a:pPr algn="l"/>
            <a:r>
              <a:rPr lang="pt-BR" sz="16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6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6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6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6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16329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5033850" y="-44082"/>
            <a:ext cx="2367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15/15 – Finalização.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23602FD1-C812-4E66-93CD-4018DC5DF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09" y="5655302"/>
            <a:ext cx="2387884" cy="1163197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76E582E7-6D9F-48B9-9DFF-58D2534FC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868729" y="3640771"/>
            <a:ext cx="3416271" cy="3280807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3FE1169-CC57-4CB2-B8F3-B546338A0FF0}"/>
              </a:ext>
            </a:extLst>
          </p:cNvPr>
          <p:cNvSpPr txBox="1"/>
          <p:nvPr/>
        </p:nvSpPr>
        <p:spPr>
          <a:xfrm>
            <a:off x="3780064" y="2309178"/>
            <a:ext cx="44367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FFC000"/>
                </a:solidFill>
              </a:rPr>
              <a:t>Encerramento.</a:t>
            </a:r>
          </a:p>
          <a:p>
            <a:pPr algn="ctr"/>
            <a:endParaRPr lang="pt-BR" dirty="0"/>
          </a:p>
          <a:p>
            <a:pPr algn="ctr"/>
            <a:r>
              <a:rPr lang="pt-BR" dirty="0"/>
              <a:t>Apresentação utilizada para auxiliar na escolha de um bom gabinete e sua refrigeração.</a:t>
            </a:r>
          </a:p>
        </p:txBody>
      </p:sp>
    </p:spTree>
    <p:extLst>
      <p:ext uri="{BB962C8B-B14F-4D97-AF65-F5344CB8AC3E}">
        <p14:creationId xmlns:p14="http://schemas.microsoft.com/office/powerpoint/2010/main" val="272135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5555626" y="-44082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Sumário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FABCE68-B905-425C-BDD3-0C232640FAA6}"/>
              </a:ext>
            </a:extLst>
          </p:cNvPr>
          <p:cNvSpPr txBox="1"/>
          <p:nvPr/>
        </p:nvSpPr>
        <p:spPr>
          <a:xfrm>
            <a:off x="2719160" y="484638"/>
            <a:ext cx="6721591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SUMÁRIO:</a:t>
            </a:r>
          </a:p>
          <a:p>
            <a:pPr algn="ctr"/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Gothic Std B" panose="020B0800000000000000" pitchFamily="34" charset="-128"/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latin typeface="+mj-lt"/>
                <a:ea typeface="Adobe Gothic Std B" panose="020B0800000000000000" pitchFamily="34" charset="-128"/>
              </a:rPr>
              <a:t>      Apresentação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Bom Gabinete Boa Performance!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Não é só Estética!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Sobre Ventilação!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Modelo Desktop!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Modelo Mini-Torre!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Modelo SFF!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Encerramento Gabinetes!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Início Refrigeração!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Benefícios de um Cooler!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Refrigeração a AR!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Cooler a AR C/ Heat-pipe! 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WATERCOOLER!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Como ter uma boa refrigeração?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      Finalização.</a:t>
            </a:r>
          </a:p>
          <a:p>
            <a:pPr algn="ctr"/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Gothic Std B" panose="020B0800000000000000" pitchFamily="34" charset="-128"/>
            </a:endParaRPr>
          </a:p>
          <a:p>
            <a:pPr algn="ctr"/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Gothic Std B" panose="020B0800000000000000" pitchFamily="34" charset="-128"/>
            </a:endParaRPr>
          </a:p>
          <a:p>
            <a:pPr algn="ctr"/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862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4005393" y="-44082"/>
            <a:ext cx="4724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2/15 – Bom Gabinete Boa Performance!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FABCE68-B905-425C-BDD3-0C232640FAA6}"/>
              </a:ext>
            </a:extLst>
          </p:cNvPr>
          <p:cNvSpPr txBox="1"/>
          <p:nvPr/>
        </p:nvSpPr>
        <p:spPr>
          <a:xfrm>
            <a:off x="3697755" y="685164"/>
            <a:ext cx="4796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A IMPORTÂNCIA DE UM BOM GABINETE E </a:t>
            </a:r>
          </a:p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PARA O COMPUTADOR.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9AFDF17-D4A3-4AB5-903D-52948AF87603}"/>
              </a:ext>
            </a:extLst>
          </p:cNvPr>
          <p:cNvSpPr txBox="1"/>
          <p:nvPr/>
        </p:nvSpPr>
        <p:spPr>
          <a:xfrm>
            <a:off x="1660356" y="2413337"/>
            <a:ext cx="88712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i="0" cap="all" dirty="0">
                <a:solidFill>
                  <a:srgbClr val="FFC000"/>
                </a:solidFill>
                <a:effectLst/>
                <a:latin typeface="+mj-lt"/>
              </a:rPr>
              <a:t>CAPACIDADE X PERFORMANCE</a:t>
            </a:r>
          </a:p>
          <a:p>
            <a:pPr algn="ctr"/>
            <a:endParaRPr lang="pt-BR" b="0" i="0" cap="all" dirty="0">
              <a:solidFill>
                <a:srgbClr val="FFC000"/>
              </a:solidFill>
              <a:effectLst/>
              <a:latin typeface="+mj-lt"/>
            </a:endParaRPr>
          </a:p>
          <a:p>
            <a:pPr algn="ctr"/>
            <a:r>
              <a:rPr lang="pt-BR" b="0" i="0" dirty="0">
                <a:effectLst/>
                <a:latin typeface="+mj-lt"/>
              </a:rPr>
              <a:t>A capacidade – espaço – de um gabinete é diretamente proporcional à sua performance.</a:t>
            </a:r>
          </a:p>
          <a:p>
            <a:pPr algn="ctr"/>
            <a:r>
              <a:rPr lang="pt-BR" b="0" i="0" dirty="0">
                <a:effectLst/>
                <a:latin typeface="+mj-lt"/>
              </a:rPr>
              <a:t>A título de exemplo, no </a:t>
            </a:r>
            <a:r>
              <a:rPr lang="pt-BR" b="0" i="0" u="sng" dirty="0">
                <a:solidFill>
                  <a:srgbClr val="FFC000"/>
                </a:solidFill>
                <a:effectLst/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mundo corporativo</a:t>
            </a:r>
            <a:r>
              <a:rPr lang="pt-BR" b="0" i="0" dirty="0">
                <a:solidFill>
                  <a:srgbClr val="FFC000"/>
                </a:solidFill>
                <a:effectLst/>
                <a:latin typeface="+mj-lt"/>
              </a:rPr>
              <a:t> </a:t>
            </a:r>
            <a:r>
              <a:rPr lang="pt-BR" b="0" i="0" dirty="0">
                <a:effectLst/>
                <a:latin typeface="+mj-lt"/>
              </a:rPr>
              <a:t>é comum os usuários utilizem mais de uma máquina mais potente para rodar alguns softwares.</a:t>
            </a:r>
          </a:p>
          <a:p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AE0214-1651-40A3-8DB7-9824493DEBC0}"/>
              </a:ext>
            </a:extLst>
          </p:cNvPr>
          <p:cNvSpPr txBox="1"/>
          <p:nvPr/>
        </p:nvSpPr>
        <p:spPr>
          <a:xfrm>
            <a:off x="8261684" y="6598460"/>
            <a:ext cx="50853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" dirty="0"/>
              <a:t>Fonte: </a:t>
            </a:r>
            <a:r>
              <a:rPr lang="pt-BR" sz="600" dirty="0">
                <a:hlinkClick r:id="rId3"/>
              </a:rPr>
              <a:t>http://www.eniax.com.br/novidades/a-importancia-de-um-bom-gabinete-para-o-computador/</a:t>
            </a:r>
            <a:endParaRPr lang="pt-BR" sz="600" dirty="0"/>
          </a:p>
          <a:p>
            <a:endParaRPr lang="pt-BR" sz="600" dirty="0"/>
          </a:p>
        </p:txBody>
      </p:sp>
    </p:spTree>
    <p:extLst>
      <p:ext uri="{BB962C8B-B14F-4D97-AF65-F5344CB8AC3E}">
        <p14:creationId xmlns:p14="http://schemas.microsoft.com/office/powerpoint/2010/main" val="514388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4683029" y="-44082"/>
            <a:ext cx="2917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3/15 – Não é só Estética!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FABCE68-B905-425C-BDD3-0C232640FAA6}"/>
              </a:ext>
            </a:extLst>
          </p:cNvPr>
          <p:cNvSpPr txBox="1"/>
          <p:nvPr/>
        </p:nvSpPr>
        <p:spPr>
          <a:xfrm>
            <a:off x="3697756" y="886818"/>
            <a:ext cx="4796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A ORGANIZAÇÃO DENTRO</a:t>
            </a:r>
          </a:p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DE UM GABINETE.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AE0214-1651-40A3-8DB7-9824493DEBC0}"/>
              </a:ext>
            </a:extLst>
          </p:cNvPr>
          <p:cNvSpPr txBox="1"/>
          <p:nvPr/>
        </p:nvSpPr>
        <p:spPr>
          <a:xfrm>
            <a:off x="8261684" y="6598460"/>
            <a:ext cx="50853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" dirty="0"/>
              <a:t>Fonte: </a:t>
            </a:r>
            <a:r>
              <a:rPr lang="pt-BR" sz="600" dirty="0">
                <a:hlinkClick r:id="rId2"/>
              </a:rPr>
              <a:t>http://www.eniax.com.br/novidades/a-importancia-de-um-bom-gabinete-para-o-computador/</a:t>
            </a:r>
            <a:endParaRPr lang="pt-BR" sz="600" dirty="0"/>
          </a:p>
          <a:p>
            <a:endParaRPr lang="pt-BR" sz="6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19A51C0-D675-4A86-AC2A-2B0A42607CB4}"/>
              </a:ext>
            </a:extLst>
          </p:cNvPr>
          <p:cNvSpPr txBox="1"/>
          <p:nvPr/>
        </p:nvSpPr>
        <p:spPr>
          <a:xfrm>
            <a:off x="1155754" y="2274838"/>
            <a:ext cx="98804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i="0" cap="all" dirty="0">
                <a:solidFill>
                  <a:srgbClr val="FFC000"/>
                </a:solidFill>
                <a:effectLst/>
                <a:latin typeface="+mj-lt"/>
              </a:rPr>
              <a:t>ORGANIZAÇÃO E ESTÉTICA DA MÁQUINA</a:t>
            </a:r>
          </a:p>
          <a:p>
            <a:pPr algn="ctr"/>
            <a:endParaRPr lang="pt-BR" b="0" i="0" cap="all" dirty="0">
              <a:solidFill>
                <a:srgbClr val="FFC000"/>
              </a:solidFill>
              <a:effectLst/>
              <a:latin typeface="+mj-lt"/>
            </a:endParaRPr>
          </a:p>
          <a:p>
            <a:pPr algn="ctr"/>
            <a:r>
              <a:rPr lang="pt-BR" b="0" i="0" dirty="0">
                <a:effectLst/>
                <a:latin typeface="+mj-lt"/>
              </a:rPr>
              <a:t>Nesse quesito, o gabinete também tem sua contribuição. Bons equipamentos possuem locais específicos para a passagem dos cabos, de forma que não fiquem à mostra ou embolados.</a:t>
            </a:r>
          </a:p>
          <a:p>
            <a:pPr algn="ctr"/>
            <a:r>
              <a:rPr lang="pt-BR" b="0" i="0" dirty="0">
                <a:effectLst/>
                <a:latin typeface="+mj-lt"/>
              </a:rPr>
              <a:t>Além disso, podem possuir compartimentos próprios para alguns periféricos, como HD’s e SSD’s.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07803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4683029" y="-44082"/>
            <a:ext cx="2927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4/15 – Sobre Ventilação!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FABCE68-B905-425C-BDD3-0C232640FAA6}"/>
              </a:ext>
            </a:extLst>
          </p:cNvPr>
          <p:cNvSpPr txBox="1"/>
          <p:nvPr/>
        </p:nvSpPr>
        <p:spPr>
          <a:xfrm>
            <a:off x="3743678" y="938281"/>
            <a:ext cx="4796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ESPAÇO PARA VENTILAÇÃO.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AE0214-1651-40A3-8DB7-9824493DEBC0}"/>
              </a:ext>
            </a:extLst>
          </p:cNvPr>
          <p:cNvSpPr txBox="1"/>
          <p:nvPr/>
        </p:nvSpPr>
        <p:spPr>
          <a:xfrm>
            <a:off x="8261684" y="6598460"/>
            <a:ext cx="50853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" dirty="0"/>
              <a:t>Fonte: </a:t>
            </a:r>
            <a:r>
              <a:rPr lang="pt-BR" sz="600" dirty="0">
                <a:hlinkClick r:id="rId2"/>
              </a:rPr>
              <a:t>http://www.eniax.com.br/novidades/a-importancia-de-um-bom-gabinete-para-o-computador/</a:t>
            </a:r>
            <a:endParaRPr lang="pt-BR" sz="600" dirty="0"/>
          </a:p>
          <a:p>
            <a:endParaRPr lang="pt-BR" sz="6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B0BED74-3CEC-4694-A71C-71CAA7C41F24}"/>
              </a:ext>
            </a:extLst>
          </p:cNvPr>
          <p:cNvSpPr txBox="1"/>
          <p:nvPr/>
        </p:nvSpPr>
        <p:spPr>
          <a:xfrm>
            <a:off x="3535136" y="1983921"/>
            <a:ext cx="3959678" cy="971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DE77D21-5B2B-4997-A62A-E7EAEBE9267D}"/>
              </a:ext>
            </a:extLst>
          </p:cNvPr>
          <p:cNvSpPr txBox="1"/>
          <p:nvPr/>
        </p:nvSpPr>
        <p:spPr>
          <a:xfrm>
            <a:off x="1490998" y="2413337"/>
            <a:ext cx="93018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i="0" cap="all" dirty="0">
                <a:solidFill>
                  <a:srgbClr val="FFC000"/>
                </a:solidFill>
                <a:effectLst/>
                <a:latin typeface="+mj-lt"/>
              </a:rPr>
              <a:t>VENTILAÇÃO</a:t>
            </a:r>
          </a:p>
          <a:p>
            <a:pPr algn="ctr"/>
            <a:endParaRPr lang="pt-BR" b="0" i="0" cap="all" dirty="0">
              <a:solidFill>
                <a:srgbClr val="FFC000"/>
              </a:solidFill>
              <a:effectLst/>
              <a:latin typeface="+mj-lt"/>
            </a:endParaRPr>
          </a:p>
          <a:p>
            <a:pPr algn="ctr"/>
            <a:r>
              <a:rPr lang="pt-BR" dirty="0">
                <a:latin typeface="+mj-lt"/>
              </a:rPr>
              <a:t>O design de um gabinete</a:t>
            </a:r>
            <a:r>
              <a:rPr lang="pt-BR" b="0" i="0" dirty="0">
                <a:effectLst/>
                <a:latin typeface="+mj-lt"/>
              </a:rPr>
              <a:t> influencia diretamente a ventilação da máquina. Gabinetes maiores, com mais espaço para a fixação das peças, propiciam uma melhor circulação de ar no seu interior.  invariavelmente, diminui a chance de superaquecimento, lentidão ou travamento.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772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4683029" y="-44082"/>
            <a:ext cx="2828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5/15 – Modelo Desktop!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FABCE68-B905-425C-BDD3-0C232640FAA6}"/>
              </a:ext>
            </a:extLst>
          </p:cNvPr>
          <p:cNvSpPr txBox="1"/>
          <p:nvPr/>
        </p:nvSpPr>
        <p:spPr>
          <a:xfrm>
            <a:off x="3697756" y="938282"/>
            <a:ext cx="4796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MODELOS DE GABINETES.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AE0214-1651-40A3-8DB7-9824493DEBC0}"/>
              </a:ext>
            </a:extLst>
          </p:cNvPr>
          <p:cNvSpPr txBox="1"/>
          <p:nvPr/>
        </p:nvSpPr>
        <p:spPr>
          <a:xfrm>
            <a:off x="9053620" y="6599877"/>
            <a:ext cx="508534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" dirty="0"/>
              <a:t>Fonte: </a:t>
            </a:r>
            <a:r>
              <a:rPr lang="pt-BR" sz="600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http://gabinetebanheiro.blogspot.com/2015/05/gabinete-horizontal-para-pc.html</a:t>
            </a:r>
            <a:endParaRPr lang="pt-BR" sz="600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C50F209-4A41-4694-9619-72081A987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176" y="1810320"/>
            <a:ext cx="3756181" cy="3756181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43CDA910-481E-4DD7-9D84-6AB3927DD118}"/>
              </a:ext>
            </a:extLst>
          </p:cNvPr>
          <p:cNvSpPr txBox="1"/>
          <p:nvPr/>
        </p:nvSpPr>
        <p:spPr>
          <a:xfrm>
            <a:off x="128422" y="2551837"/>
            <a:ext cx="69197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FFC000"/>
                </a:solidFill>
              </a:rPr>
              <a:t>Desktop</a:t>
            </a:r>
          </a:p>
          <a:p>
            <a:pPr algn="ctr"/>
            <a:endParaRPr lang="pt-BR" dirty="0">
              <a:solidFill>
                <a:srgbClr val="FFC000"/>
              </a:solidFill>
            </a:endParaRPr>
          </a:p>
          <a:p>
            <a:pPr algn="ctr"/>
            <a:r>
              <a:rPr lang="pt-BR" dirty="0"/>
              <a:t> É usado na posição horizontal. Sua característica é que ele ocupa um menor espaço na sua área de trabalho. Porém uma desvantagem é que contém pouco espaço para locação de novas peças.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5B51F2F-B7AB-4388-9846-9FD5A8B4EDB1}"/>
              </a:ext>
            </a:extLst>
          </p:cNvPr>
          <p:cNvSpPr txBox="1"/>
          <p:nvPr/>
        </p:nvSpPr>
        <p:spPr>
          <a:xfrm>
            <a:off x="9247680" y="4553565"/>
            <a:ext cx="1556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Média de preço </a:t>
            </a:r>
          </a:p>
          <a:p>
            <a:pPr algn="ctr"/>
            <a:r>
              <a:rPr lang="pt-BR" sz="1200" dirty="0"/>
              <a:t>R$130,00  a  $500,00</a:t>
            </a:r>
          </a:p>
        </p:txBody>
      </p:sp>
    </p:spTree>
    <p:extLst>
      <p:ext uri="{BB962C8B-B14F-4D97-AF65-F5344CB8AC3E}">
        <p14:creationId xmlns:p14="http://schemas.microsoft.com/office/powerpoint/2010/main" val="2984341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4683029" y="-44082"/>
            <a:ext cx="3038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6/15 – Modelo Mini-Torre!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FABCE68-B905-425C-BDD3-0C232640FAA6}"/>
              </a:ext>
            </a:extLst>
          </p:cNvPr>
          <p:cNvSpPr txBox="1"/>
          <p:nvPr/>
        </p:nvSpPr>
        <p:spPr>
          <a:xfrm>
            <a:off x="3697756" y="951961"/>
            <a:ext cx="4796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MODELOS DE GABINETES.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AE0214-1651-40A3-8DB7-9824493DEBC0}"/>
              </a:ext>
            </a:extLst>
          </p:cNvPr>
          <p:cNvSpPr txBox="1"/>
          <p:nvPr/>
        </p:nvSpPr>
        <p:spPr>
          <a:xfrm>
            <a:off x="9176084" y="6673334"/>
            <a:ext cx="508534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" dirty="0"/>
              <a:t>Fonte: </a:t>
            </a:r>
            <a:r>
              <a:rPr lang="pt-BR" sz="600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https://www.miranda.com.br/lojas/2057/img/interno/prd_176485_p_36565.png</a:t>
            </a:r>
            <a:endParaRPr lang="pt-BR" sz="600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5B51F2F-B7AB-4388-9846-9FD5A8B4EDB1}"/>
              </a:ext>
            </a:extLst>
          </p:cNvPr>
          <p:cNvSpPr txBox="1"/>
          <p:nvPr/>
        </p:nvSpPr>
        <p:spPr>
          <a:xfrm>
            <a:off x="8074594" y="4904630"/>
            <a:ext cx="1556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Média de preço </a:t>
            </a:r>
          </a:p>
          <a:p>
            <a:pPr algn="ctr"/>
            <a:r>
              <a:rPr lang="pt-BR" sz="1200" dirty="0"/>
              <a:t>R$80,00  a  $350,00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1E25C6B9-1ECE-48F6-B390-D74B3FF9B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305" y="1447623"/>
            <a:ext cx="4163789" cy="4163789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A7791D4-006F-485D-87CC-1CAC67BDB1B4}"/>
              </a:ext>
            </a:extLst>
          </p:cNvPr>
          <p:cNvSpPr txBox="1"/>
          <p:nvPr/>
        </p:nvSpPr>
        <p:spPr>
          <a:xfrm>
            <a:off x="271145" y="2465671"/>
            <a:ext cx="744989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>
                <a:solidFill>
                  <a:srgbClr val="FFC0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Mini-Torre</a:t>
            </a:r>
          </a:p>
          <a:p>
            <a:pPr algn="ctr"/>
            <a:endParaRPr lang="pt-BR" b="1" dirty="0">
              <a:solidFill>
                <a:srgbClr val="FFC000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pt-BR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É usado na posição torre. É o modelo mais utilizado, um dos mais acessíveis no mercado. As desvantagens é o espaço utilizado na mesa e o pouco espaço para colocar outras placas e periféricos.</a:t>
            </a:r>
            <a:br>
              <a:rPr lang="pt-BR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9151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4968927" y="-44082"/>
            <a:ext cx="22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7/15 – Modelo SFF!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FABCE68-B905-425C-BDD3-0C232640FAA6}"/>
              </a:ext>
            </a:extLst>
          </p:cNvPr>
          <p:cNvSpPr txBox="1"/>
          <p:nvPr/>
        </p:nvSpPr>
        <p:spPr>
          <a:xfrm>
            <a:off x="3697756" y="951961"/>
            <a:ext cx="4796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Gothic Std B" panose="020B0800000000000000" pitchFamily="34" charset="-128"/>
              </a:rPr>
              <a:t>MODELOS DE GABINETES.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AE0214-1651-40A3-8DB7-9824493DEBC0}"/>
              </a:ext>
            </a:extLst>
          </p:cNvPr>
          <p:cNvSpPr txBox="1"/>
          <p:nvPr/>
        </p:nvSpPr>
        <p:spPr>
          <a:xfrm>
            <a:off x="7461584" y="6673334"/>
            <a:ext cx="508534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" dirty="0"/>
              <a:t>Fonte: </a:t>
            </a:r>
            <a:r>
              <a:rPr lang="pt-BR" sz="500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https://images.tcdn.com.br/img/img_prod/740836/computador_sff_concordia_processador_core_i5_memoria_4gb_ssd_120gb_3727_1_20200819164313.jpg</a:t>
            </a:r>
            <a:endParaRPr lang="pt-BR" sz="500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5B51F2F-B7AB-4388-9846-9FD5A8B4EDB1}"/>
              </a:ext>
            </a:extLst>
          </p:cNvPr>
          <p:cNvSpPr txBox="1"/>
          <p:nvPr/>
        </p:nvSpPr>
        <p:spPr>
          <a:xfrm>
            <a:off x="8425658" y="4888301"/>
            <a:ext cx="169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Média de preço </a:t>
            </a:r>
          </a:p>
          <a:p>
            <a:pPr algn="ctr"/>
            <a:r>
              <a:rPr lang="pt-BR" sz="1200" dirty="0"/>
              <a:t>R$140,00  a  $390,00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2F9423F-01DE-4F02-96E9-64A2E7542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584" y="1840295"/>
            <a:ext cx="3048006" cy="3048006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84643755-0FC2-4FAB-9ADE-B44841520835}"/>
              </a:ext>
            </a:extLst>
          </p:cNvPr>
          <p:cNvSpPr txBox="1"/>
          <p:nvPr/>
        </p:nvSpPr>
        <p:spPr>
          <a:xfrm>
            <a:off x="472955" y="2321444"/>
            <a:ext cx="69886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>
                <a:solidFill>
                  <a:srgbClr val="FFC0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SFF</a:t>
            </a:r>
            <a:r>
              <a:rPr lang="pt-BR" sz="1800" b="1" u="sng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/>
            <a:endParaRPr lang="pt-BR" sz="1800" b="1" u="sng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pt-BR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É a sigla de Small Form Factor. Utiliza-se fonte de alimentação padrão SFX.</a:t>
            </a:r>
            <a:br>
              <a:rPr lang="pt-BR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Extremamente compacto, aceita somente componentes de notebook.</a:t>
            </a:r>
            <a:endParaRPr lang="pt-BR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4454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30D814-BE8F-42AD-9166-6D4F36A83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87" y="5735052"/>
            <a:ext cx="2413950" cy="940830"/>
          </a:xfrm>
        </p:spPr>
        <p:txBody>
          <a:bodyPr>
            <a:noAutofit/>
          </a:bodyPr>
          <a:lstStyle/>
          <a:p>
            <a:pPr algn="l"/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GRUPO </a:t>
            </a:r>
            <a:r>
              <a:rPr lang="pt-BR" sz="1050" b="1" dirty="0">
                <a:solidFill>
                  <a:srgbClr val="FFC0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Gabinetes e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refrigeração.</a:t>
            </a:r>
            <a:b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</a:br>
            <a:r>
              <a:rPr lang="pt-BR" sz="105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Laboratório de Hardware.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D779BA2-0AA0-4F67-B8A8-1EBB3AC932A5}"/>
              </a:ext>
            </a:extLst>
          </p:cNvPr>
          <p:cNvSpPr/>
          <p:nvPr/>
        </p:nvSpPr>
        <p:spPr>
          <a:xfrm>
            <a:off x="0" y="-8165"/>
            <a:ext cx="12192000" cy="29749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0529E6-218B-435E-BE1E-1C9359AFD6AE}"/>
              </a:ext>
            </a:extLst>
          </p:cNvPr>
          <p:cNvSpPr txBox="1"/>
          <p:nvPr/>
        </p:nvSpPr>
        <p:spPr>
          <a:xfrm>
            <a:off x="4339772" y="-44082"/>
            <a:ext cx="381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8/15 – Encerramento Gabinetes!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FABCE68-B905-425C-BDD3-0C232640FAA6}"/>
              </a:ext>
            </a:extLst>
          </p:cNvPr>
          <p:cNvSpPr txBox="1"/>
          <p:nvPr/>
        </p:nvSpPr>
        <p:spPr>
          <a:xfrm>
            <a:off x="3941609" y="962651"/>
            <a:ext cx="46117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Então </a:t>
            </a:r>
            <a:r>
              <a:rPr lang="pt-BR" sz="2400" dirty="0"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  <a:cs typeface="Times New Roman" panose="02020603050405020304" pitchFamily="18" charset="0"/>
              </a:rPr>
              <a:t>?</a:t>
            </a:r>
            <a:r>
              <a:rPr lang="pt-BR" sz="24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Como escolher o </a:t>
            </a:r>
            <a:r>
              <a:rPr lang="pt-BR" sz="2400" dirty="0">
                <a:solidFill>
                  <a:srgbClr val="FFC0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gabinete</a:t>
            </a:r>
            <a:r>
              <a:rPr lang="pt-BR" sz="24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certo para seu computador </a:t>
            </a:r>
            <a:r>
              <a:rPr lang="pt-BR" sz="2400" dirty="0"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  <a:cs typeface="Times New Roman" panose="02020603050405020304" pitchFamily="18" charset="0"/>
              </a:rPr>
              <a:t>?</a:t>
            </a:r>
          </a:p>
          <a:p>
            <a:pPr algn="ctr"/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Gothic Std B" panose="020B0800000000000000" pitchFamily="34" charset="-128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8AA464F-8DE5-4DBE-8779-589DAB994B1D}"/>
              </a:ext>
            </a:extLst>
          </p:cNvPr>
          <p:cNvSpPr txBox="1"/>
          <p:nvPr/>
        </p:nvSpPr>
        <p:spPr>
          <a:xfrm>
            <a:off x="2703738" y="2767693"/>
            <a:ext cx="6784519" cy="2963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ctr">
              <a:buFont typeface="Wingdings" panose="05000000000000000000" pitchFamily="2" charset="2"/>
              <a:buChar char=""/>
            </a:pPr>
            <a:r>
              <a:rPr lang="pt-BR" sz="14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Sempre procurar um gabinete atual onde a refrigeração seja boa</a:t>
            </a:r>
            <a:br>
              <a:rPr lang="pt-BR" sz="14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4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 algn="ctr">
              <a:lnSpc>
                <a:spcPct val="106000"/>
              </a:lnSpc>
              <a:spcAft>
                <a:spcPts val="800"/>
              </a:spcAft>
              <a:buFont typeface="Wingdings" panose="05000000000000000000" pitchFamily="2" charset="2"/>
              <a:buChar char=""/>
            </a:pPr>
            <a:r>
              <a:rPr lang="pt-BR" sz="14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Além da questão da refrigeração , importante escolher gabinetes com bom acabamento</a:t>
            </a:r>
          </a:p>
          <a:p>
            <a:pPr lvl="0" algn="ctr">
              <a:lnSpc>
                <a:spcPct val="106000"/>
              </a:lnSpc>
              <a:spcAft>
                <a:spcPts val="800"/>
              </a:spcAft>
            </a:pPr>
            <a:endParaRPr lang="pt-BR" sz="1400" b="1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ctr">
              <a:lnSpc>
                <a:spcPct val="106000"/>
              </a:lnSpc>
              <a:spcAft>
                <a:spcPts val="800"/>
              </a:spcAft>
            </a:pPr>
            <a:r>
              <a:rPr lang="pt-BR" sz="1400" dirty="0">
                <a:solidFill>
                  <a:srgbClr val="FFC0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Finalmente</a:t>
            </a:r>
            <a:r>
              <a:rPr lang="pt-BR" sz="14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todos esses detalhes demonstram a importância do gabinete para o computador. </a:t>
            </a:r>
          </a:p>
          <a:p>
            <a:pPr lvl="0" algn="ctr">
              <a:lnSpc>
                <a:spcPct val="106000"/>
              </a:lnSpc>
              <a:spcAft>
                <a:spcPts val="800"/>
              </a:spcAft>
            </a:pPr>
            <a:r>
              <a:rPr lang="pt-BR" sz="14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Por isso, a sua escolha deve ser feita com base no </a:t>
            </a:r>
            <a:r>
              <a:rPr lang="pt-BR" sz="1400" dirty="0">
                <a:solidFill>
                  <a:srgbClr val="FFC0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tipo de utilização </a:t>
            </a:r>
            <a:r>
              <a:rPr lang="pt-BR" sz="14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que </a:t>
            </a:r>
            <a:r>
              <a:rPr lang="pt-BR" sz="1400" dirty="0">
                <a:solidFill>
                  <a:srgbClr val="FFC0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você</a:t>
            </a:r>
            <a:r>
              <a:rPr lang="pt-BR" sz="14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destina para a máquina e dos componentes que pretende instalar.</a:t>
            </a:r>
          </a:p>
          <a:p>
            <a:pPr algn="ctr"/>
            <a:br>
              <a:rPr lang="pt-BR" sz="14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4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pt-BR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49383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lha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TM03457485[[fn=Malha]]</Template>
  <TotalTime>279</TotalTime>
  <Words>1437</Words>
  <Application>Microsoft Office PowerPoint</Application>
  <PresentationFormat>Widescreen</PresentationFormat>
  <Paragraphs>147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Adobe Kaiti Std R</vt:lpstr>
      <vt:lpstr>Microsoft YaHei Light</vt:lpstr>
      <vt:lpstr>Arial</vt:lpstr>
      <vt:lpstr>Century Gothic</vt:lpstr>
      <vt:lpstr>Open Sans</vt:lpstr>
      <vt:lpstr>Wingdings</vt:lpstr>
      <vt:lpstr>Malha</vt:lpstr>
      <vt:lpstr>Gabinetes e  refrigeração. Laboratório de Hardware | PROFESSOR: FÁBIO DE SÁ.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 GRUPO 2 Gabinetes e refrigeração. Laboratório de Hardware.</vt:lpstr>
      <vt:lpstr>Gabinetes e refrigeração. Laboratório de Hardware.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Before the Devil</dc:creator>
  <cp:lastModifiedBy>Before the Devil</cp:lastModifiedBy>
  <cp:revision>37</cp:revision>
  <dcterms:created xsi:type="dcterms:W3CDTF">2020-08-24T21:18:49Z</dcterms:created>
  <dcterms:modified xsi:type="dcterms:W3CDTF">2020-09-14T20:10:44Z</dcterms:modified>
</cp:coreProperties>
</file>

<file path=docProps/thumbnail.jpeg>
</file>